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0" d="100"/>
          <a:sy n="50" d="100"/>
        </p:scale>
        <p:origin x="66" y="9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12/2/2020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610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63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12/2/2020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146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12/2/2020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839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12/2/2020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96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142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12/2/2020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77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12/2/2020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070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12/2/2020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500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12/2/2020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816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390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7269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hmrc.gov.au/sites/default/files/documents/attachments/ethical-considerations-in-quality-assurance-and-evaluation-activites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587776-3568-4945-86AB-0E86477CDB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416" b="1833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4C13BAB-7C00-4D21-A857-E3D41C0A2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4797" y="1661699"/>
            <a:ext cx="3703320" cy="94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1FF39A-AC3C-4066-9D4C-519AA2281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5983" y="1812471"/>
            <a:ext cx="3702134" cy="3383831"/>
          </a:xfrm>
          <a:prstGeom prst="rect">
            <a:avLst/>
          </a:prstGeom>
          <a:solidFill>
            <a:schemeClr val="bg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436BFC-D0F0-4ACD-88C2-7A527304DF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89065" y="2324906"/>
            <a:ext cx="3403426" cy="1588698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tx1"/>
                </a:solidFill>
              </a:rPr>
              <a:t>How to do an audit</a:t>
            </a:r>
            <a:endParaRPr lang="en-AU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E38A44-9F91-4580-A19E-B22B87CE3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89065" y="3945249"/>
            <a:ext cx="3403426" cy="738820"/>
          </a:xfrm>
        </p:spPr>
        <p:txBody>
          <a:bodyPr>
            <a:normAutofit/>
          </a:bodyPr>
          <a:lstStyle/>
          <a:p>
            <a:r>
              <a:rPr lang="en-GB" dirty="0"/>
              <a:t>Professor Anne-Maree Kelly</a:t>
            </a:r>
          </a:p>
          <a:p>
            <a:r>
              <a:rPr lang="en-GB" dirty="0"/>
              <a:t>December 2020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44155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32A41-056E-4162-A83A-19E0DA3CF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5967654" cy="1188720"/>
          </a:xfrm>
        </p:spPr>
        <p:txBody>
          <a:bodyPr/>
          <a:lstStyle/>
          <a:p>
            <a:r>
              <a:rPr lang="en-GB" dirty="0"/>
              <a:t>ANALYSIS AND REPORTING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1CFE5-7440-4530-AB95-227D1CFDF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Most audit projects undertake simple descriptive analysis e.g. the proportion of x within the specified time frame</a:t>
            </a:r>
          </a:p>
          <a:p>
            <a:r>
              <a:rPr lang="en-GB" dirty="0"/>
              <a:t>An audit report should include:</a:t>
            </a:r>
          </a:p>
          <a:p>
            <a:pPr lvl="1"/>
            <a:r>
              <a:rPr lang="en-GB" dirty="0"/>
              <a:t>Title of the audit </a:t>
            </a:r>
          </a:p>
          <a:p>
            <a:pPr lvl="1"/>
            <a:r>
              <a:rPr lang="en-GB" dirty="0"/>
              <a:t>Audit lead’s name</a:t>
            </a:r>
          </a:p>
          <a:p>
            <a:pPr lvl="1"/>
            <a:r>
              <a:rPr lang="en-GB" dirty="0"/>
              <a:t>The audit question</a:t>
            </a:r>
          </a:p>
          <a:p>
            <a:pPr lvl="1"/>
            <a:r>
              <a:rPr lang="en-GB" dirty="0"/>
              <a:t>Inclusion criteria</a:t>
            </a:r>
          </a:p>
          <a:p>
            <a:pPr lvl="1"/>
            <a:r>
              <a:rPr lang="en-GB" dirty="0"/>
              <a:t>Time period audited</a:t>
            </a:r>
          </a:p>
          <a:p>
            <a:pPr lvl="1"/>
            <a:r>
              <a:rPr lang="en-GB" dirty="0"/>
              <a:t>Results</a:t>
            </a:r>
          </a:p>
          <a:p>
            <a:pPr lvl="1"/>
            <a:r>
              <a:rPr lang="en-AU" dirty="0"/>
              <a:t>An interpretation of the results – e.g. target being met/not, any relevant factors identified that could be targeted for improvement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9E272B-9F64-4BC5-B72A-D761F8FE59F2}"/>
              </a:ext>
            </a:extLst>
          </p:cNvPr>
          <p:cNvSpPr txBox="1"/>
          <p:nvPr/>
        </p:nvSpPr>
        <p:spPr>
          <a:xfrm>
            <a:off x="5590903" y="1175657"/>
            <a:ext cx="5967654" cy="64633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 reporting template is available at: (link)</a:t>
            </a:r>
          </a:p>
          <a:p>
            <a:r>
              <a:rPr lang="en-GB" dirty="0"/>
              <a:t>Email to &lt;anne-maree.kelly@wh.org.au&gt;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0492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AED8EAA-C714-4850-ACB4-1103246E1D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6099" y="781050"/>
            <a:ext cx="6019801" cy="3810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452BF96-F66A-4097-93A4-FC023C03F6C9}"/>
              </a:ext>
            </a:extLst>
          </p:cNvPr>
          <p:cNvSpPr txBox="1"/>
          <p:nvPr/>
        </p:nvSpPr>
        <p:spPr>
          <a:xfrm>
            <a:off x="1733550" y="4857750"/>
            <a:ext cx="96583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If you have questions, email:</a:t>
            </a:r>
          </a:p>
          <a:p>
            <a:pPr algn="ctr"/>
            <a:r>
              <a:rPr lang="en-GB" sz="4400" dirty="0"/>
              <a:t>&lt;anne-maree.kelly@wh.org.au&gt;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02149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A9EF0-376E-470F-8A44-5DBE99E5B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an audit?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8CD41-1182-4144-B906-362CA6D4F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Audit in healthcare is a process used to assess, evaluate and improve care of patients in a systematic way. </a:t>
            </a:r>
          </a:p>
          <a:p>
            <a:r>
              <a:rPr lang="en-GB" sz="2800" dirty="0"/>
              <a:t>Audit measures current practice against a defined (desired) standard. </a:t>
            </a:r>
          </a:p>
          <a:p>
            <a:r>
              <a:rPr lang="en-GB" sz="2800" dirty="0"/>
              <a:t>It forms part of clinical governance, which aims to safeguard a high quality of clinical care for patients.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3183869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65952-6DF5-4302-9347-F87B6E617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audit process</a:t>
            </a:r>
            <a:endParaRPr lang="en-AU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2D9352E-EA2C-4071-8644-500B8A2C64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5826" y="2250596"/>
            <a:ext cx="9896474" cy="408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334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FB41F-9B1B-4EFE-A309-C20EAACDA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AUDIT GOVERNANCE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93176-95E5-413D-AA10-8DA4F93D3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340864"/>
            <a:ext cx="7353132" cy="3634486"/>
          </a:xfrm>
        </p:spPr>
        <p:txBody>
          <a:bodyPr>
            <a:normAutofit/>
          </a:bodyPr>
          <a:lstStyle/>
          <a:p>
            <a:r>
              <a:rPr lang="en-GB" sz="2400" b="1" u="sng" dirty="0">
                <a:solidFill>
                  <a:srgbClr val="FF0000"/>
                </a:solidFill>
              </a:rPr>
              <a:t>BEFORE</a:t>
            </a:r>
            <a:r>
              <a:rPr lang="en-GB" sz="2400" dirty="0"/>
              <a:t> UNDERTAKING AN AUDIT:</a:t>
            </a:r>
          </a:p>
          <a:p>
            <a:r>
              <a:rPr lang="en-GB" sz="2400" dirty="0"/>
              <a:t>All potential audit projects require approval by the site Director of Emergency Medicine AND</a:t>
            </a:r>
          </a:p>
          <a:p>
            <a:r>
              <a:rPr lang="en-GB" sz="2400" dirty="0"/>
              <a:t>All approved projects need to be registered with the Audit, Research and Innovation Committee (link)</a:t>
            </a:r>
            <a:endParaRPr lang="en-AU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279EDF-C22A-4DAD-BD9D-98A9331328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1537" y="1061453"/>
            <a:ext cx="4173095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78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86A7A-B715-4F3B-92DF-FAF0E2373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DEFINING your topic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864E9-F2EB-4C14-A023-4E7DFB14B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You need to be quite specific about what you are auditing</a:t>
            </a:r>
          </a:p>
          <a:p>
            <a:r>
              <a:rPr lang="en-GB" sz="2400" dirty="0"/>
              <a:t>Specify:</a:t>
            </a:r>
          </a:p>
          <a:p>
            <a:pPr lvl="1"/>
            <a:r>
              <a:rPr lang="en-GB" sz="2200" dirty="0"/>
              <a:t>Who e.g. in patients with renal colic</a:t>
            </a:r>
          </a:p>
          <a:p>
            <a:pPr lvl="1"/>
            <a:r>
              <a:rPr lang="en-GB" sz="2200" dirty="0"/>
              <a:t>What e.g. receive analgesia</a:t>
            </a:r>
          </a:p>
          <a:p>
            <a:pPr lvl="1"/>
            <a:r>
              <a:rPr lang="en-GB" sz="2200" dirty="0"/>
              <a:t>When (not always necessary) e.g. within 60 minutes of ED presentation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6655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CA602-C41E-4A5C-B2E2-8B7BE372F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>
            <a:normAutofit/>
          </a:bodyPr>
          <a:lstStyle/>
          <a:p>
            <a:r>
              <a:rPr lang="en-GB" dirty="0"/>
              <a:t>DEFINING THE STANDARD OF CARE</a:t>
            </a:r>
            <a:endParaRPr lang="en-A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A4CA679-3546-4E14-8FB8-F57168C37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4D16E90-7C64-4C04-A50A-B866A1A92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BE4DD59-5AA2-46C6-B6A8-9B4C62D19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60CE81C-67DC-489E-BFFB-877C80B85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2180496"/>
            <a:ext cx="5404639" cy="4045683"/>
          </a:xfrm>
          <a:prstGeom prst="rect">
            <a:avLst/>
          </a:prstGeom>
          <a:solidFill>
            <a:srgbClr val="FFFFFF">
              <a:alpha val="80000"/>
            </a:srgbClr>
          </a:solidFill>
          <a:ln w="38100">
            <a:solidFill>
              <a:srgbClr val="4653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D67EF5-1773-4EC3-B004-9CA37F682C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848" r="14260" b="-1"/>
          <a:stretch/>
        </p:blipFill>
        <p:spPr>
          <a:xfrm>
            <a:off x="611392" y="2347105"/>
            <a:ext cx="5074920" cy="371246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BC122-215F-48C7-9366-57E6AD648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0830" y="2340864"/>
            <a:ext cx="5269977" cy="3634486"/>
          </a:xfrm>
        </p:spPr>
        <p:txBody>
          <a:bodyPr>
            <a:normAutofit/>
          </a:bodyPr>
          <a:lstStyle/>
          <a:p>
            <a:r>
              <a:rPr lang="en-GB" sz="2400" dirty="0"/>
              <a:t>Not every audit will involve a standard of care – some may be exploratory</a:t>
            </a:r>
          </a:p>
          <a:p>
            <a:r>
              <a:rPr lang="en-GB" sz="2400" dirty="0"/>
              <a:t>If there is a well known standard (e.g. time to antibiotics in sepsis) use this, otherwise you need to define the desired outcomes based on evidence or consensus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57493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FCB81-8C8D-4927-B83C-CB0312A4D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Collecting data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CFBAD-AE7E-4595-9306-A3B25C2D0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 is important to decide what data you need – to comply with State privacy law you should collect the least that is necessary to address the question</a:t>
            </a:r>
          </a:p>
          <a:p>
            <a:r>
              <a:rPr lang="en-GB" dirty="0"/>
              <a:t>It is helpful to write an audit plan before you start</a:t>
            </a:r>
          </a:p>
          <a:p>
            <a:r>
              <a:rPr lang="en-GB" dirty="0"/>
              <a:t>Data questions</a:t>
            </a:r>
          </a:p>
          <a:p>
            <a:pPr lvl="1"/>
            <a:r>
              <a:rPr lang="en-GB" dirty="0"/>
              <a:t>What patients will you include and how you will identify patients</a:t>
            </a:r>
          </a:p>
          <a:p>
            <a:pPr lvl="1"/>
            <a:r>
              <a:rPr lang="en-GB" dirty="0"/>
              <a:t>What time period is involved</a:t>
            </a:r>
          </a:p>
          <a:p>
            <a:pPr lvl="1"/>
            <a:r>
              <a:rPr lang="en-GB" dirty="0"/>
              <a:t>Where you will find the data you need</a:t>
            </a:r>
          </a:p>
          <a:p>
            <a:pPr lvl="1"/>
            <a:r>
              <a:rPr lang="en-GB" dirty="0"/>
              <a:t>How will you code the data  -- see separate presentation </a:t>
            </a:r>
            <a:r>
              <a:rPr lang="en-GB" b="1" dirty="0"/>
              <a:t>Coding Data </a:t>
            </a:r>
            <a:r>
              <a:rPr lang="en-GB" dirty="0"/>
              <a:t>(link)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20895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1D20E-CBBA-48EC-8B6C-500C51639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Privacy Law and using data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FD748-C60B-4BB5-B3C4-AE1AA1226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The relevant privacy law in public hospitals in Australia is the </a:t>
            </a:r>
            <a:r>
              <a:rPr lang="en-GB" sz="2400" i="1" dirty="0"/>
              <a:t>Health Records Act 2001</a:t>
            </a:r>
          </a:p>
          <a:p>
            <a:r>
              <a:rPr lang="en-AU" sz="2400" dirty="0"/>
              <a:t>Health Privacy Principle 2.2 (f) (</a:t>
            </a:r>
            <a:r>
              <a:rPr lang="en-AU" sz="2400" dirty="0" err="1"/>
              <a:t>i</a:t>
            </a:r>
            <a:r>
              <a:rPr lang="en-AU" sz="2400" dirty="0"/>
              <a:t>) allows health data to be used without patient consent for monitoring and evaluation of health services if that cannot be achieved using de-identified data</a:t>
            </a:r>
          </a:p>
          <a:p>
            <a:r>
              <a:rPr lang="en-AU" sz="2400" dirty="0"/>
              <a:t>Note, there are separate requirements for use of health data for research which require approval of a human research ethics committee (see Health Privacy Principle 2.2 (g))</a:t>
            </a:r>
          </a:p>
        </p:txBody>
      </p:sp>
    </p:spTree>
    <p:extLst>
      <p:ext uri="{BB962C8B-B14F-4D97-AF65-F5344CB8AC3E}">
        <p14:creationId xmlns:p14="http://schemas.microsoft.com/office/powerpoint/2010/main" val="2408709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2FE08-E34C-4334-9B45-22B402FD7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Is ethics approval required?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36B33-DAD1-4759-A3C2-3A7D4D6DD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There is no sharp boundary between audit/quality assurance and research</a:t>
            </a:r>
          </a:p>
          <a:p>
            <a:r>
              <a:rPr lang="en-AU" dirty="0"/>
              <a:t>Generally speaking audit/quality assurance requires ethics approval if:</a:t>
            </a:r>
          </a:p>
          <a:p>
            <a:pPr lvl="1"/>
            <a:r>
              <a:rPr lang="en-AU" dirty="0"/>
              <a:t>It is intended to publish or report it outside the organisation (e.g. journal or conference)</a:t>
            </a:r>
          </a:p>
          <a:p>
            <a:pPr lvl="1"/>
            <a:r>
              <a:rPr lang="en-AU" dirty="0"/>
              <a:t>There is a risk to the privacy or professional reputation of patients, professionals or the organisation</a:t>
            </a:r>
          </a:p>
          <a:p>
            <a:pPr lvl="1"/>
            <a:r>
              <a:rPr lang="en-AU" dirty="0"/>
              <a:t>The project focusses on minorities or vulnerable groups</a:t>
            </a:r>
          </a:p>
          <a:p>
            <a:pPr lvl="1"/>
            <a:r>
              <a:rPr lang="en-AU" dirty="0"/>
              <a:t>Health information is being used to answer a question not directly related to patient care (this is research)</a:t>
            </a:r>
          </a:p>
          <a:p>
            <a:pPr lvl="1"/>
            <a:r>
              <a:rPr lang="en-AU" dirty="0"/>
              <a:t>Subgroup comparisons are being made (this is research) </a:t>
            </a:r>
          </a:p>
          <a:p>
            <a:r>
              <a:rPr lang="en-AU" dirty="0"/>
              <a:t>Detailed advise is available at </a:t>
            </a:r>
            <a:r>
              <a:rPr lang="en-AU" dirty="0">
                <a:hlinkClick r:id="rId2"/>
              </a:rPr>
              <a:t>https://www.nhmrc.gov.au/sites/default/files/documents/attachments/ethical-considerations-in-quality-assurance-and-evaluation-activites.pdf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0065687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LightSeedLeftStep">
      <a:dk1>
        <a:srgbClr val="000000"/>
      </a:dk1>
      <a:lt1>
        <a:srgbClr val="FFFFFF"/>
      </a:lt1>
      <a:dk2>
        <a:srgbClr val="213B31"/>
      </a:dk2>
      <a:lt2>
        <a:srgbClr val="E8E7E2"/>
      </a:lt2>
      <a:accent1>
        <a:srgbClr val="6E7FEE"/>
      </a:accent1>
      <a:accent2>
        <a:srgbClr val="4EA5EB"/>
      </a:accent2>
      <a:accent3>
        <a:srgbClr val="35B3B7"/>
      </a:accent3>
      <a:accent4>
        <a:srgbClr val="34B885"/>
      </a:accent4>
      <a:accent5>
        <a:srgbClr val="2FBC4B"/>
      </a:accent5>
      <a:accent6>
        <a:srgbClr val="51B834"/>
      </a:accent6>
      <a:hlink>
        <a:srgbClr val="8B8354"/>
      </a:hlink>
      <a:folHlink>
        <a:srgbClr val="7F7F7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622</Words>
  <Application>Microsoft Office PowerPoint</Application>
  <PresentationFormat>Widescreen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Gill Sans MT</vt:lpstr>
      <vt:lpstr>Wingdings 2</vt:lpstr>
      <vt:lpstr>DividendVTI</vt:lpstr>
      <vt:lpstr>How to do an audit</vt:lpstr>
      <vt:lpstr>What is an audit?</vt:lpstr>
      <vt:lpstr>The audit process</vt:lpstr>
      <vt:lpstr>AUDIT GOVERNANCE</vt:lpstr>
      <vt:lpstr>DEFINING your topic </vt:lpstr>
      <vt:lpstr>DEFINING THE STANDARD OF CARE</vt:lpstr>
      <vt:lpstr>Collecting data</vt:lpstr>
      <vt:lpstr>Privacy Law and using data</vt:lpstr>
      <vt:lpstr>Is ethics approval required?</vt:lpstr>
      <vt:lpstr>ANALYSIS AND REPORTING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do an audit</dc:title>
  <dc:creator>Anne Maree Kelly</dc:creator>
  <cp:lastModifiedBy>Anne Maree Kelly</cp:lastModifiedBy>
  <cp:revision>14</cp:revision>
  <dcterms:created xsi:type="dcterms:W3CDTF">2020-12-02T01:36:59Z</dcterms:created>
  <dcterms:modified xsi:type="dcterms:W3CDTF">2020-12-02T02:42:01Z</dcterms:modified>
</cp:coreProperties>
</file>